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1" r:id="rId4"/>
    <p:sldId id="259" r:id="rId5"/>
    <p:sldId id="258" r:id="rId6"/>
    <p:sldId id="265" r:id="rId7"/>
    <p:sldId id="262" r:id="rId8"/>
    <p:sldId id="260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viewProps" Target="view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presProps" Target="presProps.xml" /><Relationship Id="rId5" Type="http://schemas.openxmlformats.org/officeDocument/2006/relationships/slide" Target="slides/slide4.xml" /><Relationship Id="rId10" Type="http://schemas.openxmlformats.org/officeDocument/2006/relationships/notesMaster" Target="notesMasters/notesMaster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ableStyles" Target="tableStyles.xml" /></Relationships>
</file>

<file path=ppt/media/hdphoto1.wdp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15812-576E-4486-BDFD-E12A61995452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B7779E-0E98-410A-A135-53941C4B47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3689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7779E-0E98-410A-A135-53941C4B478D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3310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9540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992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7396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4749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188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1224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6019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0780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9040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2315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8425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43000">
              <a:srgbClr val="0070C0"/>
            </a:gs>
            <a:gs pos="88000">
              <a:schemeClr val="accent5">
                <a:lumMod val="40000"/>
                <a:lumOff val="6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C2C46-73AD-409B-870C-2E6394C799E4}" type="datetimeFigureOut">
              <a:rPr lang="zh-TW" altLang="en-US" smtClean="0"/>
              <a:t>2022/10/20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CFACB-10ED-4426-952D-41BBD5BCA6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5082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5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image" Target="../media/image2.gif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11.png" /><Relationship Id="rId4" Type="http://schemas.openxmlformats.org/officeDocument/2006/relationships/image" Target="../media/image10.png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766989" y="1257963"/>
            <a:ext cx="8734300" cy="357521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3405705" y="2082881"/>
            <a:ext cx="543931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TW" altLang="en-US" sz="4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機器學習與實作</a:t>
            </a:r>
            <a:r>
              <a:rPr lang="en-US" altLang="zh-TW" sz="4400" dirty="0">
                <a:ln w="0"/>
                <a:latin typeface="+mj-lt"/>
                <a:ea typeface="標楷體" panose="03000509000000000000" pitchFamily="65" charset="-120"/>
              </a:rPr>
              <a:t>-HW2</a:t>
            </a:r>
            <a:endParaRPr lang="zh-TW" altLang="en-US" sz="2400" b="0" cap="none" spc="0" dirty="0">
              <a:ln w="0"/>
              <a:latin typeface="+mj-lt"/>
              <a:ea typeface="標楷體" panose="03000509000000000000" pitchFamily="65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69411" y="5780782"/>
            <a:ext cx="3672800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TW" altLang="en-US" sz="3200" dirty="0">
                <a:ln w="0"/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電子四甲</a:t>
            </a:r>
            <a:endParaRPr lang="en-US" altLang="zh-TW" sz="3200" dirty="0">
              <a:ln w="0"/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3200" b="0" cap="none" spc="0" dirty="0">
                <a:ln w="0"/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C108112136</a:t>
            </a:r>
            <a:r>
              <a:rPr lang="zh-TW" altLang="en-US" sz="3200" b="0" cap="none" spc="0" dirty="0">
                <a:ln w="0"/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洪正翰</a:t>
            </a:r>
            <a:endParaRPr lang="zh-TW" altLang="en-US" sz="1600" b="0" cap="none" spc="0" dirty="0">
              <a:ln w="0"/>
              <a:solidFill>
                <a:schemeClr val="bg1"/>
              </a:solidFill>
              <a:latin typeface="+mj-lt"/>
              <a:ea typeface="標楷體" panose="03000509000000000000" pitchFamily="65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24292" y="3191744"/>
            <a:ext cx="780213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TW" altLang="en-US" sz="4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遊戲名稱</a:t>
            </a:r>
            <a:r>
              <a:rPr lang="en-US" altLang="zh-TW" sz="4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4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貪食蛇</a:t>
            </a:r>
            <a:r>
              <a:rPr lang="en-US" altLang="zh-TW" sz="4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(snake game)</a:t>
            </a:r>
            <a:endParaRPr lang="zh-TW" altLang="en-US" sz="2400" b="0" cap="none" spc="0" dirty="0">
              <a:ln w="0"/>
              <a:latin typeface="+mj-lt"/>
              <a:ea typeface="標楷體" panose="03000509000000000000" pitchFamily="65" charset="-120"/>
            </a:endParaRPr>
          </a:p>
        </p:txBody>
      </p:sp>
      <p:pic>
        <p:nvPicPr>
          <p:cNvPr id="1028" name="Picture 4" descr="Retro Snake Game Icon&quot; Greeting Card for Sale by AaronIsBack | Redbubb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00" b="100000" l="17600" r="82000">
                        <a14:foregroundMark x1="52933" y1="21100" x2="51600" y2="29200"/>
                        <a14:foregroundMark x1="22533" y1="65800" x2="22533" y2="65800"/>
                        <a14:foregroundMark x1="37600" y1="74700" x2="37600" y2="74700"/>
                        <a14:foregroundMark x1="62800" y1="76000" x2="62800" y2="76000"/>
                        <a14:foregroundMark x1="72000" y1="75300" x2="72000" y2="75300"/>
                        <a14:foregroundMark x1="79467" y1="87100" x2="79467" y2="87100"/>
                        <a14:foregroundMark x1="58267" y1="95000" x2="58267" y2="95000"/>
                        <a14:foregroundMark x1="40800" y1="96700" x2="40800" y2="96700"/>
                        <a14:foregroundMark x1="80400" y1="55600" x2="80400" y2="55600"/>
                        <a14:foregroundMark x1="45333" y1="53300" x2="45333" y2="53300"/>
                        <a14:foregroundMark x1="68133" y1="35000" x2="68133" y2="35000"/>
                        <a14:backgroundMark x1="26667" y1="10500" x2="32400" y2="29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9233257" y="2679335"/>
            <a:ext cx="2536065" cy="3381421"/>
          </a:xfrm>
          <a:prstGeom prst="rect">
            <a:avLst/>
          </a:prstGeom>
          <a:noFill/>
          <a:effectLst>
            <a:glow rad="127000">
              <a:srgbClr val="C00000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Retro Snake Game Icon&quot; Greeting Card for Sale by AaronIsBack | Redbubb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00" b="100000" l="17600" r="82000">
                        <a14:foregroundMark x1="52933" y1="21100" x2="51600" y2="29200"/>
                        <a14:foregroundMark x1="22533" y1="65800" x2="22533" y2="65800"/>
                        <a14:foregroundMark x1="37600" y1="74700" x2="37600" y2="74700"/>
                        <a14:foregroundMark x1="62800" y1="76000" x2="62800" y2="76000"/>
                        <a14:foregroundMark x1="72000" y1="75300" x2="72000" y2="75300"/>
                        <a14:foregroundMark x1="79467" y1="87100" x2="79467" y2="87100"/>
                        <a14:foregroundMark x1="58267" y1="95000" x2="58267" y2="95000"/>
                        <a14:foregroundMark x1="40800" y1="96700" x2="40800" y2="96700"/>
                        <a14:foregroundMark x1="80400" y1="55600" x2="80400" y2="55600"/>
                        <a14:foregroundMark x1="45333" y1="53300" x2="45333" y2="53300"/>
                        <a14:foregroundMark x1="68133" y1="35000" x2="68133" y2="35000"/>
                        <a14:backgroundMark x1="26667" y1="10500" x2="32400" y2="29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 flipV="1">
            <a:off x="490177" y="86829"/>
            <a:ext cx="2536065" cy="3381421"/>
          </a:xfrm>
          <a:prstGeom prst="rect">
            <a:avLst/>
          </a:prstGeom>
          <a:noFill/>
          <a:effectLst>
            <a:glow rad="127000">
              <a:srgbClr val="FFC000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0947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2354" y="731766"/>
            <a:ext cx="11546443" cy="587223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278422" y="131856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遊戲說明</a:t>
            </a:r>
          </a:p>
        </p:txBody>
      </p:sp>
      <p:grpSp>
        <p:nvGrpSpPr>
          <p:cNvPr id="15" name="群組 14"/>
          <p:cNvGrpSpPr/>
          <p:nvPr/>
        </p:nvGrpSpPr>
        <p:grpSpPr>
          <a:xfrm>
            <a:off x="442354" y="731767"/>
            <a:ext cx="6515015" cy="3816751"/>
            <a:chOff x="490187" y="855103"/>
            <a:chExt cx="6515015" cy="3816751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187" y="1033025"/>
              <a:ext cx="6189355" cy="3416583"/>
            </a:xfrm>
            <a:prstGeom prst="rect">
              <a:avLst/>
            </a:prstGeom>
          </p:spPr>
        </p:pic>
        <p:sp>
          <p:nvSpPr>
            <p:cNvPr id="12" name="矩形 11"/>
            <p:cNvSpPr/>
            <p:nvPr/>
          </p:nvSpPr>
          <p:spPr>
            <a:xfrm>
              <a:off x="3562434" y="855103"/>
              <a:ext cx="3442768" cy="381675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群組 15"/>
          <p:cNvGrpSpPr/>
          <p:nvPr/>
        </p:nvGrpSpPr>
        <p:grpSpPr>
          <a:xfrm>
            <a:off x="3445327" y="4149192"/>
            <a:ext cx="8543470" cy="2368347"/>
            <a:chOff x="3408384" y="3653049"/>
            <a:chExt cx="8543470" cy="2368347"/>
          </a:xfrm>
        </p:grpSpPr>
        <p:sp>
          <p:nvSpPr>
            <p:cNvPr id="13" name="矩形 12"/>
            <p:cNvSpPr/>
            <p:nvPr/>
          </p:nvSpPr>
          <p:spPr>
            <a:xfrm>
              <a:off x="3473036" y="4267070"/>
              <a:ext cx="3916457" cy="1754326"/>
            </a:xfrm>
            <a:prstGeom prst="rect">
              <a:avLst/>
            </a:prstGeom>
            <a:ln w="38100">
              <a:solidFill>
                <a:srgbClr val="C00000"/>
              </a:solidFill>
            </a:ln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TW" sz="2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Q-</a:t>
              </a:r>
              <a:r>
                <a:rPr lang="zh-TW" altLang="en-US" sz="2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學習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(Q-Learning):</a:t>
              </a: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2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依當前狀態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(S)</a:t>
              </a:r>
              <a:r>
                <a:rPr lang="zh-TW" altLang="en-US" sz="2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採取動作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(A)</a:t>
              </a:r>
              <a:endPara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marL="342900" indent="-3429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2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找出最高獎勵函數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(Q)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7584216" y="4262874"/>
              <a:ext cx="4302984" cy="1754326"/>
            </a:xfrm>
            <a:prstGeom prst="rect">
              <a:avLst/>
            </a:prstGeom>
            <a:ln w="38100">
              <a:solidFill>
                <a:srgbClr val="0070C0"/>
              </a:solidFill>
            </a:ln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深度神經網絡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(Deep Neural Network):</a:t>
              </a:r>
            </a:p>
            <a:p>
              <a:pPr marL="457200" indent="-4572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2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優化動作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(A)</a:t>
              </a:r>
              <a:r>
                <a:rPr lang="zh-TW" altLang="en-US" sz="2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為特定狀態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(S)</a:t>
              </a:r>
            </a:p>
            <a:p>
              <a:pPr marL="457200" indent="-457200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TW" altLang="en-US" sz="2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試圖最大化預期獎勵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(Q)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3408384" y="3653049"/>
              <a:ext cx="8543470" cy="646331"/>
            </a:xfrm>
            <a:prstGeom prst="rect">
              <a:avLst/>
            </a:prstGeom>
            <a:ln w="38100">
              <a:noFill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使用</a:t>
              </a:r>
              <a:r>
                <a:rPr lang="zh-TW" altLang="en-US" sz="2400" dirty="0">
                  <a:solidFill>
                    <a:srgbClr val="0070C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深度</a:t>
              </a:r>
              <a:r>
                <a:rPr lang="en-US" altLang="zh-TW" sz="2400" dirty="0">
                  <a:solidFill>
                    <a:srgbClr val="0070C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Q</a:t>
              </a:r>
              <a:r>
                <a:rPr lang="zh-TW" altLang="en-US" sz="2400" dirty="0">
                  <a:solidFill>
                    <a:srgbClr val="0070C0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學習</a:t>
              </a:r>
              <a:r>
                <a:rPr lang="en-US" altLang="zh-TW" sz="16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(Deep Q-Learning)</a:t>
              </a:r>
              <a:r>
                <a:rPr lang="zh-TW" altLang="en-US" sz="2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找出取得高分且不結束的移動路徑       </a:t>
              </a:r>
              <a:endPara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1158327" y="433870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遊戲情形</a:t>
            </a:r>
          </a:p>
        </p:txBody>
      </p:sp>
      <p:sp>
        <p:nvSpPr>
          <p:cNvPr id="19" name="矩形 18"/>
          <p:cNvSpPr/>
          <p:nvPr/>
        </p:nvSpPr>
        <p:spPr>
          <a:xfrm>
            <a:off x="3533072" y="1375462"/>
            <a:ext cx="8331037" cy="1754326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貪食蛇藉由</a:t>
            </a:r>
            <a:r>
              <a:rPr lang="zh-TW" altLang="en-US" sz="2400" dirty="0"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向左</a:t>
            </a:r>
            <a:r>
              <a:rPr lang="en-US" altLang="zh-TW" sz="2400" dirty="0"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/</a:t>
            </a:r>
            <a:r>
              <a:rPr lang="zh-TW" altLang="en-US" sz="2400" dirty="0"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向右</a:t>
            </a:r>
            <a:r>
              <a:rPr lang="en-US" altLang="zh-TW" sz="2400" dirty="0"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/</a:t>
            </a:r>
            <a:r>
              <a:rPr lang="zh-TW" altLang="en-US" sz="2400" dirty="0"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直走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三種方向進行移動。當吃到食物時，會讓自己增大一格並且</a:t>
            </a:r>
            <a:r>
              <a:rPr lang="zh-TW" altLang="en-US" sz="24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增加分數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，若是接觸到四周牆壁或是自己的身體時，則會</a:t>
            </a:r>
            <a:r>
              <a:rPr lang="zh-TW" altLang="en-US" sz="2400" dirty="0"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結束遊戲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</a:p>
        </p:txBody>
      </p:sp>
      <p:sp>
        <p:nvSpPr>
          <p:cNvPr id="20" name="矩形 19"/>
          <p:cNvSpPr/>
          <p:nvPr/>
        </p:nvSpPr>
        <p:spPr>
          <a:xfrm>
            <a:off x="1294084" y="1810141"/>
            <a:ext cx="16209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貪食蛇    寶石</a:t>
            </a:r>
          </a:p>
        </p:txBody>
      </p:sp>
      <p:sp>
        <p:nvSpPr>
          <p:cNvPr id="21" name="矩形 20"/>
          <p:cNvSpPr/>
          <p:nvPr/>
        </p:nvSpPr>
        <p:spPr>
          <a:xfrm>
            <a:off x="827956" y="3178542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牆壁</a:t>
            </a:r>
          </a:p>
        </p:txBody>
      </p:sp>
      <p:cxnSp>
        <p:nvCxnSpPr>
          <p:cNvPr id="22" name="直線接點 21"/>
          <p:cNvCxnSpPr/>
          <p:nvPr/>
        </p:nvCxnSpPr>
        <p:spPr>
          <a:xfrm>
            <a:off x="1725683" y="2148695"/>
            <a:ext cx="277091" cy="3039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/>
          <p:cNvCxnSpPr/>
          <p:nvPr/>
        </p:nvCxnSpPr>
        <p:spPr>
          <a:xfrm flipV="1">
            <a:off x="2306246" y="2126484"/>
            <a:ext cx="182248" cy="174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>
            <a:off x="466652" y="3152162"/>
            <a:ext cx="427322" cy="187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>
            <a:off x="1043709" y="3517096"/>
            <a:ext cx="46182" cy="407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3997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95" y="842600"/>
            <a:ext cx="11642102" cy="5715215"/>
          </a:xfrm>
          <a:prstGeom prst="rect">
            <a:avLst/>
          </a:prstGeom>
        </p:spPr>
      </p:pic>
      <p:sp>
        <p:nvSpPr>
          <p:cNvPr id="11" name="圓角矩形 10"/>
          <p:cNvSpPr/>
          <p:nvPr/>
        </p:nvSpPr>
        <p:spPr>
          <a:xfrm>
            <a:off x="4599710" y="131856"/>
            <a:ext cx="7389088" cy="277759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278422" y="131856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特徵定義</a:t>
            </a:r>
          </a:p>
        </p:txBody>
      </p:sp>
      <p:sp>
        <p:nvSpPr>
          <p:cNvPr id="9" name="矩形 8"/>
          <p:cNvSpPr/>
          <p:nvPr/>
        </p:nvSpPr>
        <p:spPr>
          <a:xfrm>
            <a:off x="5086917" y="366493"/>
            <a:ext cx="833103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分為</a:t>
            </a:r>
            <a:r>
              <a:rPr lang="en-US" altLang="zh-TW" sz="2400" dirty="0"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2400" dirty="0"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大項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，共</a:t>
            </a:r>
            <a:r>
              <a:rPr lang="en-US" altLang="zh-TW" sz="24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11</a:t>
            </a:r>
            <a:r>
              <a:rPr lang="zh-TW" altLang="en-US" sz="24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種特徵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輸入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如果蛇附近存在危險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……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左、右、前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如果蛇可任意移動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……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上、下、左、右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如果食物位於旁邊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……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上、下、左、右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圓角矩形 2"/>
          <p:cNvSpPr/>
          <p:nvPr/>
        </p:nvSpPr>
        <p:spPr>
          <a:xfrm>
            <a:off x="822036" y="805210"/>
            <a:ext cx="2348517" cy="189905"/>
          </a:xfrm>
          <a:prstGeom prst="round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2606621" y="395355"/>
            <a:ext cx="1854198" cy="418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牆壁</a:t>
            </a:r>
            <a:r>
              <a:rPr lang="en-US" altLang="zh-TW" sz="16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/</a:t>
            </a:r>
            <a:r>
              <a:rPr lang="zh-TW" altLang="en-US" sz="16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貪食蛇</a:t>
            </a:r>
            <a:r>
              <a:rPr lang="en-US" altLang="zh-TW" sz="16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/</a:t>
            </a:r>
            <a:r>
              <a:rPr lang="zh-TW" altLang="en-US" sz="16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食物</a:t>
            </a:r>
            <a:endParaRPr lang="en-US" altLang="zh-TW" sz="16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588656" y="2939138"/>
            <a:ext cx="10400142" cy="2408717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 flipV="1">
            <a:off x="1588656" y="5948218"/>
            <a:ext cx="2370105" cy="50800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 flipV="1">
            <a:off x="1588656" y="5436434"/>
            <a:ext cx="2370105" cy="50800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4937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圓角矩形 6"/>
          <p:cNvSpPr/>
          <p:nvPr/>
        </p:nvSpPr>
        <p:spPr>
          <a:xfrm>
            <a:off x="64656" y="759050"/>
            <a:ext cx="5190835" cy="551574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TW" altLang="en-US" dirty="0">
              <a:solidFill>
                <a:schemeClr val="tx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347" y="759050"/>
            <a:ext cx="6839905" cy="551574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8422" y="131856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類別定義</a:t>
            </a:r>
          </a:p>
        </p:txBody>
      </p:sp>
      <p:sp>
        <p:nvSpPr>
          <p:cNvPr id="8" name="矩形 7"/>
          <p:cNvSpPr/>
          <p:nvPr/>
        </p:nvSpPr>
        <p:spPr>
          <a:xfrm>
            <a:off x="278422" y="717483"/>
            <a:ext cx="833103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分為</a:t>
            </a:r>
            <a:r>
              <a:rPr lang="en-US" altLang="zh-TW" sz="2400" dirty="0"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2400" dirty="0"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大項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，共</a:t>
            </a:r>
            <a:r>
              <a:rPr lang="en-US" altLang="zh-TW" sz="24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5</a:t>
            </a:r>
            <a:r>
              <a:rPr lang="zh-TW" altLang="en-US" sz="24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種類別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輸出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貪食蛇繼續向前移動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50000"/>
              </a:lnSpc>
            </a:pP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貪食蛇向左移動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貪食蛇向左移動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2493819" y="2229732"/>
            <a:ext cx="1216042" cy="361918"/>
            <a:chOff x="2493819" y="2179782"/>
            <a:chExt cx="1551704" cy="461818"/>
          </a:xfrm>
        </p:grpSpPr>
        <p:grpSp>
          <p:nvGrpSpPr>
            <p:cNvPr id="13" name="群組 12"/>
            <p:cNvGrpSpPr/>
            <p:nvPr/>
          </p:nvGrpSpPr>
          <p:grpSpPr>
            <a:xfrm>
              <a:off x="2493819" y="2179782"/>
              <a:ext cx="1163778" cy="461818"/>
              <a:chOff x="2493819" y="2179782"/>
              <a:chExt cx="1163778" cy="461818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2493819" y="2179782"/>
                <a:ext cx="387926" cy="461818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solidFill>
                    <a:srgbClr val="00B050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881745" y="2179782"/>
                <a:ext cx="387926" cy="461818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solidFill>
                    <a:srgbClr val="00B050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3269671" y="2179782"/>
                <a:ext cx="387926" cy="461818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solidFill>
                    <a:srgbClr val="00B050"/>
                  </a:solidFill>
                </a:endParaRPr>
              </a:p>
            </p:txBody>
          </p:sp>
        </p:grpSp>
        <p:sp>
          <p:nvSpPr>
            <p:cNvPr id="11" name="矩形 10"/>
            <p:cNvSpPr/>
            <p:nvPr/>
          </p:nvSpPr>
          <p:spPr>
            <a:xfrm>
              <a:off x="3657597" y="2179782"/>
              <a:ext cx="387926" cy="461818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50"/>
                </a:solidFill>
              </a:endParaRPr>
            </a:p>
          </p:txBody>
        </p:sp>
      </p:grpSp>
      <p:cxnSp>
        <p:nvCxnSpPr>
          <p:cNvPr id="12" name="直線單箭頭接點 11"/>
          <p:cNvCxnSpPr/>
          <p:nvPr/>
        </p:nvCxnSpPr>
        <p:spPr>
          <a:xfrm flipH="1">
            <a:off x="1577592" y="2410691"/>
            <a:ext cx="83309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群組 53"/>
          <p:cNvGrpSpPr/>
          <p:nvPr/>
        </p:nvGrpSpPr>
        <p:grpSpPr>
          <a:xfrm>
            <a:off x="903372" y="3700415"/>
            <a:ext cx="1216042" cy="733039"/>
            <a:chOff x="903372" y="3700415"/>
            <a:chExt cx="1216042" cy="733039"/>
          </a:xfrm>
        </p:grpSpPr>
        <p:cxnSp>
          <p:nvCxnSpPr>
            <p:cNvPr id="21" name="直線單箭頭接點 20"/>
            <p:cNvCxnSpPr/>
            <p:nvPr/>
          </p:nvCxnSpPr>
          <p:spPr>
            <a:xfrm flipH="1">
              <a:off x="1055367" y="4111833"/>
              <a:ext cx="10" cy="32162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群組 47"/>
            <p:cNvGrpSpPr/>
            <p:nvPr/>
          </p:nvGrpSpPr>
          <p:grpSpPr>
            <a:xfrm>
              <a:off x="903372" y="3700415"/>
              <a:ext cx="1216042" cy="361918"/>
              <a:chOff x="2493819" y="2179782"/>
              <a:chExt cx="1551704" cy="461818"/>
            </a:xfrm>
          </p:grpSpPr>
          <p:grpSp>
            <p:nvGrpSpPr>
              <p:cNvPr id="49" name="群組 48"/>
              <p:cNvGrpSpPr/>
              <p:nvPr/>
            </p:nvGrpSpPr>
            <p:grpSpPr>
              <a:xfrm>
                <a:off x="2493819" y="2179782"/>
                <a:ext cx="1163778" cy="461818"/>
                <a:chOff x="2493819" y="2179782"/>
                <a:chExt cx="1163778" cy="461818"/>
              </a:xfrm>
            </p:grpSpPr>
            <p:sp>
              <p:nvSpPr>
                <p:cNvPr id="51" name="矩形 50"/>
                <p:cNvSpPr/>
                <p:nvPr/>
              </p:nvSpPr>
              <p:spPr>
                <a:xfrm>
                  <a:off x="2493819" y="2179782"/>
                  <a:ext cx="387926" cy="461818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  <p:sp>
              <p:nvSpPr>
                <p:cNvPr id="52" name="矩形 51"/>
                <p:cNvSpPr/>
                <p:nvPr/>
              </p:nvSpPr>
              <p:spPr>
                <a:xfrm>
                  <a:off x="2881745" y="2179782"/>
                  <a:ext cx="387926" cy="461818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  <p:sp>
              <p:nvSpPr>
                <p:cNvPr id="53" name="矩形 52"/>
                <p:cNvSpPr/>
                <p:nvPr/>
              </p:nvSpPr>
              <p:spPr>
                <a:xfrm>
                  <a:off x="3269671" y="2179782"/>
                  <a:ext cx="387926" cy="461818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</p:grpSp>
          <p:sp>
            <p:nvSpPr>
              <p:cNvPr id="50" name="矩形 49"/>
              <p:cNvSpPr/>
              <p:nvPr/>
            </p:nvSpPr>
            <p:spPr>
              <a:xfrm>
                <a:off x="3657597" y="2179782"/>
                <a:ext cx="387926" cy="461818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solidFill>
                    <a:srgbClr val="00B050"/>
                  </a:solidFill>
                </a:endParaRPr>
              </a:p>
            </p:txBody>
          </p:sp>
        </p:grpSp>
      </p:grpSp>
      <p:grpSp>
        <p:nvGrpSpPr>
          <p:cNvPr id="55" name="群組 54"/>
          <p:cNvGrpSpPr/>
          <p:nvPr/>
        </p:nvGrpSpPr>
        <p:grpSpPr>
          <a:xfrm flipV="1">
            <a:off x="888521" y="5352056"/>
            <a:ext cx="1216042" cy="733039"/>
            <a:chOff x="903372" y="3700415"/>
            <a:chExt cx="1216042" cy="733039"/>
          </a:xfrm>
        </p:grpSpPr>
        <p:cxnSp>
          <p:nvCxnSpPr>
            <p:cNvPr id="56" name="直線單箭頭接點 55"/>
            <p:cNvCxnSpPr/>
            <p:nvPr/>
          </p:nvCxnSpPr>
          <p:spPr>
            <a:xfrm flipH="1">
              <a:off x="1055367" y="4111833"/>
              <a:ext cx="10" cy="32162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7" name="群組 56"/>
            <p:cNvGrpSpPr/>
            <p:nvPr/>
          </p:nvGrpSpPr>
          <p:grpSpPr>
            <a:xfrm>
              <a:off x="903372" y="3700415"/>
              <a:ext cx="1216042" cy="361918"/>
              <a:chOff x="2493819" y="2179782"/>
              <a:chExt cx="1551704" cy="461818"/>
            </a:xfrm>
          </p:grpSpPr>
          <p:grpSp>
            <p:nvGrpSpPr>
              <p:cNvPr id="58" name="群組 57"/>
              <p:cNvGrpSpPr/>
              <p:nvPr/>
            </p:nvGrpSpPr>
            <p:grpSpPr>
              <a:xfrm>
                <a:off x="2493819" y="2179782"/>
                <a:ext cx="1163778" cy="461818"/>
                <a:chOff x="2493819" y="2179782"/>
                <a:chExt cx="1163778" cy="461818"/>
              </a:xfrm>
            </p:grpSpPr>
            <p:sp>
              <p:nvSpPr>
                <p:cNvPr id="60" name="矩形 59"/>
                <p:cNvSpPr/>
                <p:nvPr/>
              </p:nvSpPr>
              <p:spPr>
                <a:xfrm>
                  <a:off x="2493819" y="2179782"/>
                  <a:ext cx="387926" cy="461818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  <p:sp>
              <p:nvSpPr>
                <p:cNvPr id="61" name="矩形 60"/>
                <p:cNvSpPr/>
                <p:nvPr/>
              </p:nvSpPr>
              <p:spPr>
                <a:xfrm>
                  <a:off x="2881745" y="2179782"/>
                  <a:ext cx="387926" cy="461818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  <p:sp>
              <p:nvSpPr>
                <p:cNvPr id="62" name="矩形 61"/>
                <p:cNvSpPr/>
                <p:nvPr/>
              </p:nvSpPr>
              <p:spPr>
                <a:xfrm>
                  <a:off x="3269671" y="2179782"/>
                  <a:ext cx="387926" cy="461818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</p:grpSp>
          <p:sp>
            <p:nvSpPr>
              <p:cNvPr id="59" name="矩形 58"/>
              <p:cNvSpPr/>
              <p:nvPr/>
            </p:nvSpPr>
            <p:spPr>
              <a:xfrm>
                <a:off x="3657597" y="2179782"/>
                <a:ext cx="387926" cy="461818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solidFill>
                    <a:srgbClr val="00B050"/>
                  </a:solidFill>
                </a:endParaRPr>
              </a:p>
            </p:txBody>
          </p:sp>
        </p:grpSp>
      </p:grpSp>
      <p:grpSp>
        <p:nvGrpSpPr>
          <p:cNvPr id="63" name="群組 62"/>
          <p:cNvGrpSpPr/>
          <p:nvPr/>
        </p:nvGrpSpPr>
        <p:grpSpPr>
          <a:xfrm rot="16200000">
            <a:off x="3164350" y="3618787"/>
            <a:ext cx="1216042" cy="733039"/>
            <a:chOff x="903372" y="3700415"/>
            <a:chExt cx="1216042" cy="733039"/>
          </a:xfrm>
        </p:grpSpPr>
        <p:cxnSp>
          <p:nvCxnSpPr>
            <p:cNvPr id="64" name="直線單箭頭接點 63"/>
            <p:cNvCxnSpPr/>
            <p:nvPr/>
          </p:nvCxnSpPr>
          <p:spPr>
            <a:xfrm flipH="1">
              <a:off x="1055367" y="4111833"/>
              <a:ext cx="10" cy="32162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群組 64"/>
            <p:cNvGrpSpPr/>
            <p:nvPr/>
          </p:nvGrpSpPr>
          <p:grpSpPr>
            <a:xfrm>
              <a:off x="903372" y="3700415"/>
              <a:ext cx="1216042" cy="361918"/>
              <a:chOff x="2493819" y="2179782"/>
              <a:chExt cx="1551704" cy="461818"/>
            </a:xfrm>
          </p:grpSpPr>
          <p:grpSp>
            <p:nvGrpSpPr>
              <p:cNvPr id="66" name="群組 65"/>
              <p:cNvGrpSpPr/>
              <p:nvPr/>
            </p:nvGrpSpPr>
            <p:grpSpPr>
              <a:xfrm>
                <a:off x="2493819" y="2179782"/>
                <a:ext cx="1163778" cy="461818"/>
                <a:chOff x="2493819" y="2179782"/>
                <a:chExt cx="1163778" cy="461818"/>
              </a:xfrm>
            </p:grpSpPr>
            <p:sp>
              <p:nvSpPr>
                <p:cNvPr id="68" name="矩形 67"/>
                <p:cNvSpPr/>
                <p:nvPr/>
              </p:nvSpPr>
              <p:spPr>
                <a:xfrm>
                  <a:off x="2493819" y="2179782"/>
                  <a:ext cx="387926" cy="461818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  <p:sp>
              <p:nvSpPr>
                <p:cNvPr id="69" name="矩形 68"/>
                <p:cNvSpPr/>
                <p:nvPr/>
              </p:nvSpPr>
              <p:spPr>
                <a:xfrm>
                  <a:off x="2881745" y="2179782"/>
                  <a:ext cx="387926" cy="461818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  <p:sp>
              <p:nvSpPr>
                <p:cNvPr id="70" name="矩形 69"/>
                <p:cNvSpPr/>
                <p:nvPr/>
              </p:nvSpPr>
              <p:spPr>
                <a:xfrm>
                  <a:off x="3269671" y="2179782"/>
                  <a:ext cx="387926" cy="461818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</p:grpSp>
          <p:sp>
            <p:nvSpPr>
              <p:cNvPr id="67" name="矩形 66"/>
              <p:cNvSpPr/>
              <p:nvPr/>
            </p:nvSpPr>
            <p:spPr>
              <a:xfrm>
                <a:off x="3657597" y="2179782"/>
                <a:ext cx="387926" cy="461818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solidFill>
                    <a:srgbClr val="00B050"/>
                  </a:solidFill>
                </a:endParaRPr>
              </a:p>
            </p:txBody>
          </p:sp>
        </p:grpSp>
      </p:grpSp>
      <p:grpSp>
        <p:nvGrpSpPr>
          <p:cNvPr id="71" name="群組 70"/>
          <p:cNvGrpSpPr/>
          <p:nvPr/>
        </p:nvGrpSpPr>
        <p:grpSpPr>
          <a:xfrm rot="5400000" flipH="1">
            <a:off x="2793230" y="5253850"/>
            <a:ext cx="1216042" cy="733039"/>
            <a:chOff x="903372" y="3700415"/>
            <a:chExt cx="1216042" cy="733039"/>
          </a:xfrm>
        </p:grpSpPr>
        <p:cxnSp>
          <p:nvCxnSpPr>
            <p:cNvPr id="72" name="直線單箭頭接點 71"/>
            <p:cNvCxnSpPr/>
            <p:nvPr/>
          </p:nvCxnSpPr>
          <p:spPr>
            <a:xfrm flipH="1">
              <a:off x="1055367" y="4111833"/>
              <a:ext cx="10" cy="32162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群組 72"/>
            <p:cNvGrpSpPr/>
            <p:nvPr/>
          </p:nvGrpSpPr>
          <p:grpSpPr>
            <a:xfrm>
              <a:off x="903372" y="3700415"/>
              <a:ext cx="1216042" cy="361918"/>
              <a:chOff x="2493819" y="2179782"/>
              <a:chExt cx="1551704" cy="461818"/>
            </a:xfrm>
          </p:grpSpPr>
          <p:grpSp>
            <p:nvGrpSpPr>
              <p:cNvPr id="74" name="群組 73"/>
              <p:cNvGrpSpPr/>
              <p:nvPr/>
            </p:nvGrpSpPr>
            <p:grpSpPr>
              <a:xfrm>
                <a:off x="2493819" y="2179782"/>
                <a:ext cx="1163778" cy="461818"/>
                <a:chOff x="2493819" y="2179782"/>
                <a:chExt cx="1163778" cy="461818"/>
              </a:xfrm>
            </p:grpSpPr>
            <p:sp>
              <p:nvSpPr>
                <p:cNvPr id="76" name="矩形 75"/>
                <p:cNvSpPr/>
                <p:nvPr/>
              </p:nvSpPr>
              <p:spPr>
                <a:xfrm>
                  <a:off x="2493819" y="2179782"/>
                  <a:ext cx="387926" cy="461818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  <p:sp>
              <p:nvSpPr>
                <p:cNvPr id="77" name="矩形 76"/>
                <p:cNvSpPr/>
                <p:nvPr/>
              </p:nvSpPr>
              <p:spPr>
                <a:xfrm>
                  <a:off x="2881745" y="2179782"/>
                  <a:ext cx="387926" cy="461818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  <p:sp>
              <p:nvSpPr>
                <p:cNvPr id="78" name="矩形 77"/>
                <p:cNvSpPr/>
                <p:nvPr/>
              </p:nvSpPr>
              <p:spPr>
                <a:xfrm>
                  <a:off x="3269671" y="2179782"/>
                  <a:ext cx="387926" cy="461818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>
                    <a:solidFill>
                      <a:srgbClr val="00B050"/>
                    </a:solidFill>
                  </a:endParaRPr>
                </a:p>
              </p:txBody>
            </p:sp>
          </p:grpSp>
          <p:sp>
            <p:nvSpPr>
              <p:cNvPr id="75" name="矩形 74"/>
              <p:cNvSpPr/>
              <p:nvPr/>
            </p:nvSpPr>
            <p:spPr>
              <a:xfrm>
                <a:off x="3657597" y="2179782"/>
                <a:ext cx="387926" cy="461818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solidFill>
                    <a:srgbClr val="00B05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4977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圓角矩形 4"/>
          <p:cNvSpPr/>
          <p:nvPr/>
        </p:nvSpPr>
        <p:spPr>
          <a:xfrm>
            <a:off x="-95250" y="716631"/>
            <a:ext cx="12287250" cy="604611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8422" y="131856"/>
            <a:ext cx="49039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核心函式</a:t>
            </a:r>
            <a:r>
              <a:rPr lang="en-US" altLang="zh-TW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en-US" altLang="zh-TW" sz="3200" dirty="0">
                <a:ln w="0"/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Loss function</a:t>
            </a:r>
            <a:r>
              <a:rPr lang="en-US" altLang="zh-TW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3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22" y="1867367"/>
            <a:ext cx="6039693" cy="224821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373672" y="814588"/>
            <a:ext cx="695575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使用貝葉斯優化</a:t>
            </a:r>
            <a:r>
              <a:rPr lang="en-US" altLang="zh-TW" sz="16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(Bayesian Optimization)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演算法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比較</a:t>
            </a:r>
            <a:r>
              <a:rPr lang="zh-TW" altLang="en-US" sz="2400" dirty="0">
                <a:ln w="0"/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新獎勵</a:t>
            </a:r>
            <a:r>
              <a:rPr lang="en-US" altLang="zh-TW" sz="2400" dirty="0">
                <a:ln w="0"/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(Q)</a:t>
            </a:r>
            <a:r>
              <a:rPr lang="zh-TW" altLang="en-US" sz="2400" dirty="0">
                <a:ln w="0"/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VS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2400" dirty="0">
                <a:ln w="0"/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舊獎勵</a:t>
            </a:r>
            <a:r>
              <a:rPr lang="en-US" altLang="zh-TW" sz="2400" dirty="0">
                <a:ln w="0"/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(Q)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，找出獎勵的最大值</a:t>
            </a:r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22" y="4191781"/>
            <a:ext cx="6541478" cy="2236816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6621244" y="2501105"/>
            <a:ext cx="557075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將資料放入貝葉斯演算法</a:t>
            </a:r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經過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層隱藏層分類，用來改變下個狀態</a:t>
            </a:r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78422" y="2061378"/>
            <a:ext cx="5142759" cy="16898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9374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圓角矩形 4"/>
          <p:cNvSpPr/>
          <p:nvPr/>
        </p:nvSpPr>
        <p:spPr>
          <a:xfrm>
            <a:off x="-95250" y="716631"/>
            <a:ext cx="12287250" cy="604611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8422" y="131856"/>
            <a:ext cx="49039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核心函式</a:t>
            </a:r>
            <a:r>
              <a:rPr lang="en-US" altLang="zh-TW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en-US" altLang="zh-TW" sz="3200" dirty="0">
                <a:ln w="0"/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Loss function</a:t>
            </a:r>
            <a:r>
              <a:rPr lang="en-US" altLang="zh-TW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3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7" name="圖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691" y="2136068"/>
            <a:ext cx="6832647" cy="4494247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048375" y="868258"/>
            <a:ext cx="557075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將狀態類型放入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DQN</a:t>
            </a:r>
            <a:r>
              <a:rPr lang="zh-TW" altLang="en-US" sz="240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網絡，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改變目前狀態</a:t>
            </a:r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以及移動貪食蛇位置</a:t>
            </a:r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49" y="3525253"/>
            <a:ext cx="4706007" cy="1133633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49" y="1164440"/>
            <a:ext cx="5220441" cy="194325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5315690" y="5715000"/>
            <a:ext cx="5142759" cy="25717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0" y="2136068"/>
            <a:ext cx="5142759" cy="16898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5509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78422" y="131856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學習結果圖</a:t>
            </a:r>
          </a:p>
        </p:txBody>
      </p:sp>
      <p:sp>
        <p:nvSpPr>
          <p:cNvPr id="6" name="矩形 5"/>
          <p:cNvSpPr/>
          <p:nvPr/>
        </p:nvSpPr>
        <p:spPr>
          <a:xfrm>
            <a:off x="1116608" y="716631"/>
            <a:ext cx="10105573" cy="587223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TW" altLang="en-US" dirty="0">
              <a:solidFill>
                <a:schemeClr val="tx1"/>
              </a:solidFill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09" y="966222"/>
            <a:ext cx="10105572" cy="5578372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116607" y="781287"/>
            <a:ext cx="5052785" cy="57633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107371" y="1855587"/>
            <a:ext cx="5109091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可看出貪食蛇在深度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Q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學習後，以不</a:t>
            </a:r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接觸四周牆壁，去吃食物的路徑移動</a:t>
            </a:r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此機器模型中是由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120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個神經元的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個</a:t>
            </a:r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隱藏層所組成。</a:t>
            </a:r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63" name="群組 62"/>
          <p:cNvGrpSpPr/>
          <p:nvPr/>
        </p:nvGrpSpPr>
        <p:grpSpPr>
          <a:xfrm>
            <a:off x="6169392" y="1010914"/>
            <a:ext cx="5052789" cy="5533680"/>
            <a:chOff x="6169392" y="1010914"/>
            <a:chExt cx="5052789" cy="5533680"/>
          </a:xfrm>
        </p:grpSpPr>
        <p:grpSp>
          <p:nvGrpSpPr>
            <p:cNvPr id="61" name="群組 60"/>
            <p:cNvGrpSpPr/>
            <p:nvPr/>
          </p:nvGrpSpPr>
          <p:grpSpPr>
            <a:xfrm>
              <a:off x="6169392" y="1010914"/>
              <a:ext cx="5052789" cy="5533680"/>
              <a:chOff x="6068913" y="1010914"/>
              <a:chExt cx="5052789" cy="5533680"/>
            </a:xfrm>
          </p:grpSpPr>
          <p:grpSp>
            <p:nvGrpSpPr>
              <p:cNvPr id="60" name="群組 59"/>
              <p:cNvGrpSpPr/>
              <p:nvPr/>
            </p:nvGrpSpPr>
            <p:grpSpPr>
              <a:xfrm>
                <a:off x="6068913" y="1010914"/>
                <a:ext cx="5052789" cy="5533680"/>
                <a:chOff x="6068913" y="1010914"/>
                <a:chExt cx="5052789" cy="5533680"/>
              </a:xfrm>
            </p:grpSpPr>
            <p:pic>
              <p:nvPicPr>
                <p:cNvPr id="11" name="圖片 10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068913" y="1010914"/>
                  <a:ext cx="5052789" cy="5533680"/>
                </a:xfrm>
                <a:prstGeom prst="rect">
                  <a:avLst/>
                </a:prstGeom>
              </p:spPr>
            </p:pic>
            <p:sp>
              <p:nvSpPr>
                <p:cNvPr id="56" name="矩形 55"/>
                <p:cNvSpPr/>
                <p:nvPr/>
              </p:nvSpPr>
              <p:spPr>
                <a:xfrm rot="16200000">
                  <a:off x="5122892" y="4207986"/>
                  <a:ext cx="2340000" cy="186573"/>
                </a:xfrm>
                <a:prstGeom prst="rect">
                  <a:avLst/>
                </a:prstGeom>
                <a:solidFill>
                  <a:srgbClr val="00B0F0"/>
                </a:solidFill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pic>
              <p:nvPicPr>
                <p:cNvPr id="57" name="圖片 56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199605" y="2910266"/>
                  <a:ext cx="186574" cy="221006"/>
                </a:xfrm>
                <a:prstGeom prst="rect">
                  <a:avLst/>
                </a:prstGeom>
              </p:spPr>
            </p:pic>
          </p:grpSp>
          <p:pic>
            <p:nvPicPr>
              <p:cNvPr id="59" name="圖片 5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34270" y="3126997"/>
                <a:ext cx="1505160" cy="1457528"/>
              </a:xfrm>
              <a:prstGeom prst="rect">
                <a:avLst/>
              </a:prstGeom>
            </p:spPr>
          </p:pic>
        </p:grpSp>
        <p:sp>
          <p:nvSpPr>
            <p:cNvPr id="50" name="矩形 49"/>
            <p:cNvSpPr/>
            <p:nvPr/>
          </p:nvSpPr>
          <p:spPr>
            <a:xfrm>
              <a:off x="6290559" y="5469635"/>
              <a:ext cx="4779062" cy="186573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64" name="矩形 63"/>
          <p:cNvSpPr/>
          <p:nvPr/>
        </p:nvSpPr>
        <p:spPr>
          <a:xfrm>
            <a:off x="1088453" y="4031745"/>
            <a:ext cx="5109091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機器模型在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150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次挑戰中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不到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5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分鐘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就已找到策略得到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45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分的分數。</a:t>
            </a:r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地圖為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20x20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，貪食蛇變成了</a:t>
            </a:r>
            <a:r>
              <a:rPr lang="en-US" altLang="zh-TW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46</a:t>
            </a:r>
            <a:r>
              <a:rPr lang="zh-TW" altLang="en-US" sz="2400" dirty="0">
                <a:ln w="0"/>
                <a:latin typeface="標楷體" panose="03000509000000000000" pitchFamily="65" charset="-120"/>
                <a:ea typeface="標楷體" panose="03000509000000000000" pitchFamily="65" charset="-120"/>
              </a:rPr>
              <a:t>格。</a:t>
            </a:r>
            <a:endParaRPr lang="en-US" altLang="zh-TW" sz="2400" dirty="0">
              <a:ln w="0"/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26171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423612" y="1493164"/>
            <a:ext cx="91919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</a:rPr>
              <a:t>https://towardsdatascience.com/how-to-teach-an-ai-to-play-games-deep-reinforcement-learning-28f9b920440a</a:t>
            </a:r>
            <a:endParaRPr lang="en-US" altLang="zh-TW" sz="2400" dirty="0">
              <a:solidFill>
                <a:schemeClr val="bg1"/>
              </a:solidFill>
            </a:endParaRPr>
          </a:p>
          <a:p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zh-TW" altLang="en-US" sz="2400" dirty="0">
                <a:solidFill>
                  <a:schemeClr val="bg1"/>
                </a:solidFill>
              </a:rPr>
              <a:t>https://github.com/maurock/snake-ga</a:t>
            </a:r>
            <a:endParaRPr lang="en-US" altLang="zh-TW" sz="2400" dirty="0">
              <a:solidFill>
                <a:schemeClr val="bg1"/>
              </a:solidFill>
            </a:endParaRPr>
          </a:p>
          <a:p>
            <a:endParaRPr lang="zh-TW" altLang="en-US" sz="2400" dirty="0">
              <a:solidFill>
                <a:schemeClr val="bg1"/>
              </a:solidFill>
            </a:endParaRPr>
          </a:p>
          <a:p>
            <a:endParaRPr lang="en-US" altLang="zh-TW" sz="24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78422" y="131856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3898447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518</Words>
  <Application>Microsoft Office PowerPoint</Application>
  <PresentationFormat>寬螢幕</PresentationFormat>
  <Paragraphs>53</Paragraphs>
  <Slides>8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9" baseType="lpstr"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正翰</dc:creator>
  <cp:lastModifiedBy>C108112136@office365.nkust.edu.tw</cp:lastModifiedBy>
  <cp:revision>35</cp:revision>
  <dcterms:created xsi:type="dcterms:W3CDTF">2022-10-18T08:24:58Z</dcterms:created>
  <dcterms:modified xsi:type="dcterms:W3CDTF">2022-10-20T05:43:34Z</dcterms:modified>
</cp:coreProperties>
</file>

<file path=docProps/thumbnail.jpeg>
</file>